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71" r:id="rId8"/>
    <p:sldId id="275" r:id="rId9"/>
    <p:sldId id="273" r:id="rId10"/>
    <p:sldId id="272" r:id="rId11"/>
    <p:sldId id="274" r:id="rId12"/>
    <p:sldId id="276" r:id="rId13"/>
    <p:sldId id="27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39" d="100"/>
          <a:sy n="39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1146391" y="3735815"/>
            <a:ext cx="7551601" cy="1612607"/>
          </a:xfrm>
        </p:spPr>
        <p:txBody>
          <a:bodyPr/>
          <a:lstStyle/>
          <a:p>
            <a:pPr algn="ctr"/>
            <a:r>
              <a:rPr lang="fr-FR" dirty="0"/>
              <a:t>Degré supérieur  </a:t>
            </a:r>
            <a:br>
              <a:rPr lang="fr-FR" dirty="0"/>
            </a:br>
            <a:r>
              <a:rPr lang="fr-FR" dirty="0"/>
              <a:t>Option langues</a:t>
            </a:r>
            <a:br>
              <a:rPr lang="fr-FR" dirty="0"/>
            </a:br>
            <a:r>
              <a:rPr lang="fr-FR" sz="2000" dirty="0"/>
              <a:t>Athénée Royal de Waterloo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Londres - Portsmouth</a:t>
            </a:r>
          </a:p>
        </p:txBody>
      </p:sp>
      <p:pic>
        <p:nvPicPr>
          <p:cNvPr id="7" name="Espace réservé du contenu 6" descr="01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227"/>
          <a:stretch>
            <a:fillRect/>
          </a:stretch>
        </p:blipFill>
        <p:spPr>
          <a:xfrm>
            <a:off x="699247" y="3024188"/>
            <a:ext cx="3657600" cy="3376612"/>
          </a:xfrm>
        </p:spPr>
      </p:pic>
      <p:pic>
        <p:nvPicPr>
          <p:cNvPr id="8" name="Espace réservé du contenu 7" descr="2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9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92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Une journée au Sénat</a:t>
            </a:r>
          </a:p>
        </p:txBody>
      </p:sp>
      <p:pic>
        <p:nvPicPr>
          <p:cNvPr id="5" name="Espace réservé du contenu 4" descr="DSC_039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9535"/>
          <a:stretch>
            <a:fillRect/>
          </a:stretch>
        </p:blipFill>
        <p:spPr/>
      </p:pic>
      <p:pic>
        <p:nvPicPr>
          <p:cNvPr id="6" name="Espace réservé du contenu 5" descr="DSC_038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9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42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91" y="2896073"/>
            <a:ext cx="6404361" cy="37177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9EE707-4194-45B4-A67C-4F23F7C5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81" y="1208620"/>
            <a:ext cx="7716837" cy="1447800"/>
          </a:xfrm>
        </p:spPr>
        <p:txBody>
          <a:bodyPr/>
          <a:lstStyle/>
          <a:p>
            <a:r>
              <a:rPr lang="fr-BE" sz="3600" dirty="0"/>
              <a:t>Echange avec les 5</a:t>
            </a:r>
            <a:r>
              <a:rPr lang="fr-BE" sz="3600" baseline="30000" dirty="0"/>
              <a:t>e</a:t>
            </a:r>
            <a:r>
              <a:rPr lang="fr-BE" sz="3600" dirty="0"/>
              <a:t> et 6</a:t>
            </a:r>
            <a:r>
              <a:rPr lang="fr-BE" sz="3600" baseline="30000" dirty="0"/>
              <a:t>e </a:t>
            </a:r>
            <a:r>
              <a:rPr lang="fr-BE" sz="3600" dirty="0"/>
              <a:t>de l’Athénée Royal de Termonde</a:t>
            </a:r>
          </a:p>
        </p:txBody>
      </p:sp>
    </p:spTree>
    <p:extLst>
      <p:ext uri="{BB962C8B-B14F-4D97-AF65-F5344CB8AC3E}">
        <p14:creationId xmlns:p14="http://schemas.microsoft.com/office/powerpoint/2010/main" val="26904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3128" y="377953"/>
            <a:ext cx="7839278" cy="3133344"/>
          </a:xfrm>
        </p:spPr>
        <p:txBody>
          <a:bodyPr>
            <a:normAutofit/>
          </a:bodyPr>
          <a:lstStyle/>
          <a:p>
            <a:r>
              <a:rPr lang="fr-FR" sz="1800" dirty="0" err="1">
                <a:solidFill>
                  <a:schemeClr val="tx1"/>
                </a:solidFill>
              </a:rPr>
              <a:t>Hallo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iedereen</a:t>
            </a:r>
            <a:r>
              <a:rPr lang="fr-FR" sz="1800" dirty="0">
                <a:solidFill>
                  <a:schemeClr val="tx1"/>
                </a:solidFill>
              </a:rPr>
              <a:t>,</a:t>
            </a:r>
          </a:p>
          <a:p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heet</a:t>
            </a:r>
            <a:r>
              <a:rPr lang="fr-FR" sz="1800" dirty="0">
                <a:solidFill>
                  <a:schemeClr val="tx1"/>
                </a:solidFill>
              </a:rPr>
              <a:t> charlotte </a:t>
            </a:r>
            <a:r>
              <a:rPr lang="fr-FR" sz="1800" dirty="0" err="1">
                <a:solidFill>
                  <a:schemeClr val="tx1"/>
                </a:solidFill>
              </a:rPr>
              <a:t>ryckaert</a:t>
            </a:r>
            <a:r>
              <a:rPr lang="fr-FR" sz="1800" dirty="0">
                <a:solidFill>
                  <a:schemeClr val="tx1"/>
                </a:solidFill>
              </a:rPr>
              <a:t> en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ben 17 </a:t>
            </a:r>
            <a:r>
              <a:rPr lang="fr-FR" sz="1800" dirty="0" err="1">
                <a:solidFill>
                  <a:schemeClr val="tx1"/>
                </a:solidFill>
              </a:rPr>
              <a:t>jaar</a:t>
            </a:r>
            <a:r>
              <a:rPr lang="fr-FR" sz="1800" dirty="0">
                <a:solidFill>
                  <a:schemeClr val="tx1"/>
                </a:solidFill>
              </a:rPr>
              <a:t> oud </a:t>
            </a:r>
            <a:r>
              <a:rPr lang="fr-FR" sz="1800" dirty="0" err="1">
                <a:solidFill>
                  <a:schemeClr val="tx1"/>
                </a:solidFill>
              </a:rPr>
              <a:t>sinds</a:t>
            </a:r>
            <a:r>
              <a:rPr lang="fr-FR" sz="1800" dirty="0">
                <a:solidFill>
                  <a:schemeClr val="tx1"/>
                </a:solidFill>
              </a:rPr>
              <a:t> 9 </a:t>
            </a:r>
            <a:r>
              <a:rPr lang="fr-FR" sz="1800" dirty="0" err="1">
                <a:solidFill>
                  <a:schemeClr val="tx1"/>
                </a:solidFill>
              </a:rPr>
              <a:t>oktober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heb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één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zus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één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broer</a:t>
            </a:r>
            <a:r>
              <a:rPr lang="fr-FR" sz="1800" dirty="0">
                <a:solidFill>
                  <a:schemeClr val="tx1"/>
                </a:solidFill>
              </a:rPr>
              <a:t> en </a:t>
            </a:r>
            <a:r>
              <a:rPr lang="fr-FR" sz="1800" dirty="0" err="1">
                <a:solidFill>
                  <a:schemeClr val="tx1"/>
                </a:solidFill>
              </a:rPr>
              <a:t>één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tweelingbroer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studeer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talen</a:t>
            </a:r>
            <a:r>
              <a:rPr lang="fr-FR" sz="1800" dirty="0">
                <a:solidFill>
                  <a:schemeClr val="tx1"/>
                </a:solidFill>
              </a:rPr>
              <a:t> en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hou van </a:t>
            </a:r>
            <a:r>
              <a:rPr lang="fr-FR" sz="1800" dirty="0" err="1">
                <a:solidFill>
                  <a:schemeClr val="tx1"/>
                </a:solidFill>
              </a:rPr>
              <a:t>Spaans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speel</a:t>
            </a:r>
            <a:r>
              <a:rPr lang="fr-FR" sz="1800" dirty="0">
                <a:solidFill>
                  <a:schemeClr val="tx1"/>
                </a:solidFill>
              </a:rPr>
              <a:t> al 11 </a:t>
            </a:r>
            <a:r>
              <a:rPr lang="fr-FR" sz="1800" dirty="0" err="1">
                <a:solidFill>
                  <a:schemeClr val="tx1"/>
                </a:solidFill>
              </a:rPr>
              <a:t>jaar</a:t>
            </a:r>
            <a:r>
              <a:rPr lang="fr-FR" sz="1800" dirty="0">
                <a:solidFill>
                  <a:schemeClr val="tx1"/>
                </a:solidFill>
              </a:rPr>
              <a:t> hockey en </a:t>
            </a:r>
            <a:r>
              <a:rPr lang="fr-FR" sz="1800" dirty="0" err="1">
                <a:solidFill>
                  <a:schemeClr val="tx1"/>
                </a:solidFill>
              </a:rPr>
              <a:t>geef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vaak</a:t>
            </a:r>
            <a:r>
              <a:rPr lang="fr-FR" sz="1800" dirty="0">
                <a:solidFill>
                  <a:schemeClr val="tx1"/>
                </a:solidFill>
              </a:rPr>
              <a:t> les </a:t>
            </a:r>
            <a:r>
              <a:rPr lang="fr-FR" sz="1800" dirty="0" err="1">
                <a:solidFill>
                  <a:schemeClr val="tx1"/>
                </a:solidFill>
              </a:rPr>
              <a:t>aan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jongeren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r>
              <a:rPr lang="fr-FR" sz="1800" dirty="0" err="1">
                <a:solidFill>
                  <a:schemeClr val="tx1"/>
                </a:solidFill>
              </a:rPr>
              <a:t>Tijdens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het</a:t>
            </a:r>
            <a:r>
              <a:rPr lang="fr-FR" sz="1800" dirty="0">
                <a:solidFill>
                  <a:schemeClr val="tx1"/>
                </a:solidFill>
              </a:rPr>
              <a:t> weekend </a:t>
            </a:r>
            <a:r>
              <a:rPr lang="fr-FR" sz="1800" dirty="0" err="1">
                <a:solidFill>
                  <a:schemeClr val="tx1"/>
                </a:solidFill>
              </a:rPr>
              <a:t>ga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ik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graag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uit</a:t>
            </a:r>
            <a:r>
              <a:rPr lang="fr-FR" sz="1800" dirty="0">
                <a:solidFill>
                  <a:schemeClr val="tx1"/>
                </a:solidFill>
              </a:rPr>
              <a:t> met </a:t>
            </a:r>
            <a:r>
              <a:rPr lang="fr-FR" sz="1800" dirty="0" err="1">
                <a:solidFill>
                  <a:schemeClr val="tx1"/>
                </a:solidFill>
              </a:rPr>
              <a:t>mijn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vriendinnen</a:t>
            </a:r>
            <a:r>
              <a:rPr lang="fr-FR" sz="1800" dirty="0">
                <a:solidFill>
                  <a:schemeClr val="tx1"/>
                </a:solidFill>
              </a:rPr>
              <a:t> om </a:t>
            </a:r>
            <a:r>
              <a:rPr lang="fr-FR" sz="1800" dirty="0" err="1">
                <a:solidFill>
                  <a:schemeClr val="tx1"/>
                </a:solidFill>
              </a:rPr>
              <a:t>een</a:t>
            </a:r>
            <a:r>
              <a:rPr lang="fr-FR" sz="1800" dirty="0">
                <a:solidFill>
                  <a:schemeClr val="tx1"/>
                </a:solidFill>
              </a:rPr>
              <a:t> glas te </a:t>
            </a:r>
            <a:r>
              <a:rPr lang="fr-FR" sz="1800" dirty="0" err="1">
                <a:solidFill>
                  <a:schemeClr val="tx1"/>
                </a:solidFill>
              </a:rPr>
              <a:t>gaan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drinken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128" y="3511297"/>
            <a:ext cx="3492788" cy="298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376" y="3511297"/>
            <a:ext cx="3523030" cy="298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29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Parce que les langues, c’est essentiel…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Nous mettons </a:t>
            </a:r>
            <a:r>
              <a:rPr lang="fr-FR" b="1" dirty="0"/>
              <a:t>tout</a:t>
            </a:r>
            <a:r>
              <a:rPr lang="fr-FR" dirty="0"/>
              <a:t> en œuvre pour dispenser un enseignement de </a:t>
            </a:r>
            <a:r>
              <a:rPr lang="fr-FR" b="1" dirty="0"/>
              <a:t>qualité</a:t>
            </a:r>
            <a:r>
              <a:rPr lang="fr-FR" dirty="0"/>
              <a:t> où les </a:t>
            </a:r>
            <a:r>
              <a:rPr lang="fr-FR" b="1" dirty="0"/>
              <a:t>exigences</a:t>
            </a:r>
            <a:r>
              <a:rPr lang="fr-FR" dirty="0"/>
              <a:t> sont élevées, les thèmes abordés </a:t>
            </a:r>
            <a:r>
              <a:rPr lang="fr-FR" b="1" dirty="0"/>
              <a:t>proches des élèves </a:t>
            </a:r>
            <a:r>
              <a:rPr lang="fr-FR" dirty="0"/>
              <a:t>et les </a:t>
            </a:r>
            <a:r>
              <a:rPr lang="fr-FR" b="1" dirty="0"/>
              <a:t>approches multiples</a:t>
            </a:r>
            <a:r>
              <a:rPr lang="fr-FR" dirty="0"/>
              <a:t>!  Le tout chapeauté par </a:t>
            </a:r>
            <a:r>
              <a:rPr lang="fr-FR" b="1" dirty="0"/>
              <a:t>une équipe éducative dynamique et motivée!</a:t>
            </a:r>
          </a:p>
        </p:txBody>
      </p:sp>
    </p:spTree>
    <p:extLst>
      <p:ext uri="{BB962C8B-B14F-4D97-AF65-F5344CB8AC3E}">
        <p14:creationId xmlns:p14="http://schemas.microsoft.com/office/powerpoint/2010/main" val="14673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Option du 3</a:t>
            </a:r>
            <a:r>
              <a:rPr lang="fr-FR" sz="4000" baseline="30000" dirty="0"/>
              <a:t>ème</a:t>
            </a:r>
            <a:r>
              <a:rPr lang="fr-FR" sz="4000" dirty="0"/>
              <a:t> degré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Renforce et approfondis tes connaissances en anglais et néerlandais! </a:t>
            </a:r>
          </a:p>
          <a:p>
            <a:pPr lvl="1"/>
            <a:r>
              <a:rPr lang="fr-FR" dirty="0"/>
              <a:t>4 heures + 2 heures de P.E.S (Préparation aux Etudes Supérieures)</a:t>
            </a:r>
          </a:p>
          <a:p>
            <a:r>
              <a:rPr lang="fr-FR" dirty="0"/>
              <a:t>Apprends une 3ème langue étrangère à L’ARW</a:t>
            </a:r>
          </a:p>
          <a:p>
            <a:pPr lvl="1"/>
            <a:r>
              <a:rPr lang="fr-FR" b="1" dirty="0"/>
              <a:t>L’espagnol</a:t>
            </a:r>
            <a:r>
              <a:rPr lang="fr-FR" dirty="0"/>
              <a:t> pour son caractère international et sa popularité auprès des francophones.</a:t>
            </a:r>
          </a:p>
          <a:p>
            <a:pPr marL="349250" lvl="1" indent="0">
              <a:buNone/>
            </a:pPr>
            <a:endParaRPr lang="fr-FR" dirty="0"/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2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Choisir l’option:</a:t>
            </a:r>
            <a:br>
              <a:rPr lang="fr-FR" sz="4000" dirty="0"/>
            </a:br>
            <a:r>
              <a:rPr lang="fr-FR" sz="4000" dirty="0"/>
              <a:t>Pour qui?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Tu aimes les langues modernes?</a:t>
            </a:r>
          </a:p>
          <a:p>
            <a:r>
              <a:rPr lang="fr-FR" dirty="0"/>
              <a:t>Tu es à l’aise en langues étrangères, souhaites aller plus loin et te dépasser?</a:t>
            </a:r>
          </a:p>
          <a:p>
            <a:r>
              <a:rPr lang="fr-FR" dirty="0"/>
              <a:t>Tu es motivé(e) pour fournir un travail conséquent pour améliorer efficacement ton niveau ET en anglais, ET en néerlandais ET en espagnol? </a:t>
            </a:r>
          </a:p>
          <a:p>
            <a:pPr lvl="1"/>
            <a:r>
              <a:rPr lang="fr-FR" dirty="0"/>
              <a:t>ATTENTION, apprendre une langue exige beaucoup de rigueur, de régularité et d’autonomie</a:t>
            </a:r>
            <a:r>
              <a:rPr lang="is-IS" dirty="0"/>
              <a:t>… 3 langues, c’est 3 fois le travail!</a:t>
            </a:r>
            <a:endParaRPr lang="fr-F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8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  6" descr="cours-d-anglais-a-petit-prix-a-londres.16420818-7663948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r="4809"/>
          <a:stretch>
            <a:fillRect/>
          </a:stretch>
        </p:blipFill>
        <p:spPr>
          <a:xfrm rot="21338992">
            <a:off x="4129735" y="931806"/>
            <a:ext cx="3061934" cy="2248212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713232" y="4699404"/>
            <a:ext cx="7717536" cy="128195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Conformément à ce qu’exige la Communauté Française, nos cours sont élaborés et axés sur les 4 compétences langagières: </a:t>
            </a:r>
          </a:p>
          <a:p>
            <a:r>
              <a:rPr lang="fr-FR" dirty="0"/>
              <a:t>ECRIRE, LIRE, PARLER ET ECOUTER</a:t>
            </a:r>
          </a:p>
          <a:p>
            <a:r>
              <a:rPr lang="fr-FR" dirty="0"/>
              <a:t>Ces dernières sont travaillées sur base de documents authentiques et les cours sont dispensés dans la langue cible pour accroitre l’exposition des élèves à cette dernière.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3930" y="3778015"/>
            <a:ext cx="7716838" cy="723620"/>
          </a:xfrm>
        </p:spPr>
        <p:txBody>
          <a:bodyPr/>
          <a:lstStyle/>
          <a:p>
            <a:r>
              <a:rPr lang="fr-FR" dirty="0"/>
              <a:t>En quoi consiste le programme?</a:t>
            </a:r>
          </a:p>
        </p:txBody>
      </p:sp>
      <p:pic>
        <p:nvPicPr>
          <p:cNvPr id="6" name="Espace réservé pour une image  5" descr="FédéWB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0" r="-15520"/>
          <a:stretch>
            <a:fillRect/>
          </a:stretch>
        </p:blipFill>
        <p:spPr>
          <a:xfrm rot="153739">
            <a:off x="1085709" y="991447"/>
            <a:ext cx="3042275" cy="2234572"/>
          </a:xfrm>
        </p:spPr>
      </p:pic>
    </p:spTree>
    <p:extLst>
      <p:ext uri="{BB962C8B-B14F-4D97-AF65-F5344CB8AC3E}">
        <p14:creationId xmlns:p14="http://schemas.microsoft.com/office/powerpoint/2010/main" val="13573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1223434"/>
            <a:ext cx="7716837" cy="1447800"/>
          </a:xfrm>
        </p:spPr>
        <p:txBody>
          <a:bodyPr/>
          <a:lstStyle/>
          <a:p>
            <a:r>
              <a:rPr lang="fr-FR" sz="4000" dirty="0"/>
              <a:t>Le renforcement, ou P.E.S. c’est</a:t>
            </a:r>
            <a:r>
              <a:rPr lang="is-IS" sz="4000" dirty="0"/>
              <a:t>…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7" y="2789891"/>
            <a:ext cx="7716838" cy="3515285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is-IS" dirty="0"/>
              <a:t>Un complément de 2h de cours de langues germaniques par semaine </a:t>
            </a:r>
          </a:p>
          <a:p>
            <a:pPr>
              <a:buFont typeface="Arial"/>
              <a:buChar char="•"/>
            </a:pPr>
            <a:r>
              <a:rPr lang="is-IS" dirty="0"/>
              <a:t>Pour aller plus loin, sortir du carcan d’un cours traditionnel</a:t>
            </a:r>
          </a:p>
          <a:p>
            <a:pPr lvl="1">
              <a:buFont typeface="Arial"/>
              <a:buChar char="•"/>
            </a:pPr>
            <a:r>
              <a:rPr lang="fr-FR" dirty="0"/>
              <a:t>Voyages et/ou excursions en immersion en Angleterre, en Flandre , en Espagne,</a:t>
            </a:r>
          </a:p>
          <a:p>
            <a:pPr lvl="1">
              <a:buFont typeface="Arial"/>
              <a:buChar char="•"/>
            </a:pPr>
            <a:r>
              <a:rPr lang="is-IS" dirty="0"/>
              <a:t>Réalisation de projets divers (type court-métrage bilingue, création de jeu de société, ...)</a:t>
            </a:r>
          </a:p>
          <a:p>
            <a:pPr lvl="1">
              <a:buFont typeface="Arial"/>
              <a:buChar char="•"/>
            </a:pPr>
            <a:r>
              <a:rPr lang="is-IS" dirty="0"/>
              <a:t>Analyse plus approfondie de la littérature et/ou du cinéma anglo-, néerlandophones</a:t>
            </a:r>
          </a:p>
          <a:p>
            <a:pPr lvl="1">
              <a:buFont typeface="Arial"/>
              <a:buChar char="•"/>
            </a:pPr>
            <a:endParaRPr lang="is-IS" dirty="0"/>
          </a:p>
          <a:p>
            <a:pPr lvl="1">
              <a:buFont typeface="Arial"/>
              <a:buChar char="•"/>
            </a:pPr>
            <a:endParaRPr lang="is-IS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2788" y="3831166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fr-FR" sz="3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1105" y="5090708"/>
            <a:ext cx="7716838" cy="135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3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PHOTOS DES VOYAGES</a:t>
            </a:r>
          </a:p>
        </p:txBody>
      </p:sp>
      <p:pic>
        <p:nvPicPr>
          <p:cNvPr id="6" name="Espace réservé du contenu 5" descr="granada marzo 20016 3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b="20598"/>
          <a:stretch>
            <a:fillRect/>
          </a:stretch>
        </p:blipFill>
        <p:spPr>
          <a:xfrm rot="10800000">
            <a:off x="712788" y="3012142"/>
            <a:ext cx="7716838" cy="3388658"/>
          </a:xfrm>
        </p:spPr>
      </p:pic>
    </p:spTree>
    <p:extLst>
      <p:ext uri="{BB962C8B-B14F-4D97-AF65-F5344CB8AC3E}">
        <p14:creationId xmlns:p14="http://schemas.microsoft.com/office/powerpoint/2010/main" val="39761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Immersion au Royaume-Uni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53C1A6ED-C7E1-4C4A-91DA-A60B0DF70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664" y="2741363"/>
            <a:ext cx="4879249" cy="36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Journées avec les élèves de l’échange linguistique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2C5540E0-12B8-4B7A-8F52-D17965318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4" y="3011487"/>
            <a:ext cx="6373974" cy="3591585"/>
          </a:xfrm>
        </p:spPr>
      </p:pic>
    </p:spTree>
    <p:extLst>
      <p:ext uri="{BB962C8B-B14F-4D97-AF65-F5344CB8AC3E}">
        <p14:creationId xmlns:p14="http://schemas.microsoft.com/office/powerpoint/2010/main" val="35870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City trip à Granada</a:t>
            </a:r>
          </a:p>
        </p:txBody>
      </p:sp>
      <p:pic>
        <p:nvPicPr>
          <p:cNvPr id="5" name="Espace réservé du contenu 4" descr="granada marzo 20016 16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r="9547"/>
          <a:stretch>
            <a:fillRect/>
          </a:stretch>
        </p:blipFill>
        <p:spPr/>
      </p:pic>
      <p:pic>
        <p:nvPicPr>
          <p:cNvPr id="6" name="Espace réservé du contenu 5" descr="IMG_645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9379"/>
          <a:stretch>
            <a:fillRect/>
          </a:stretch>
        </p:blipFill>
        <p:spPr>
          <a:xfrm>
            <a:off x="4751294" y="3024188"/>
            <a:ext cx="3657600" cy="3376612"/>
          </a:xfrm>
        </p:spPr>
      </p:pic>
    </p:spTree>
    <p:extLst>
      <p:ext uri="{BB962C8B-B14F-4D97-AF65-F5344CB8AC3E}">
        <p14:creationId xmlns:p14="http://schemas.microsoft.com/office/powerpoint/2010/main" val="17116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3|3.6|3.7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Ci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2082</TotalTime>
  <Words>403</Words>
  <Application>Microsoft Office PowerPoint</Application>
  <PresentationFormat>Affichage à l'écran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Ciel</vt:lpstr>
      <vt:lpstr>Degré supérieur   Option langues Athénée Royal de Waterloo</vt:lpstr>
      <vt:lpstr>Option du 3ème degré </vt:lpstr>
      <vt:lpstr>Choisir l’option: Pour qui? </vt:lpstr>
      <vt:lpstr>En quoi consiste le programme?</vt:lpstr>
      <vt:lpstr>Le renforcement, ou P.E.S. c’est…</vt:lpstr>
      <vt:lpstr>PHOTOS DES VOYAGES</vt:lpstr>
      <vt:lpstr>Immersion au Royaume-Uni</vt:lpstr>
      <vt:lpstr>Journées avec les élèves de l’échange linguistique </vt:lpstr>
      <vt:lpstr>City trip à Granada</vt:lpstr>
      <vt:lpstr>Londres - Portsmouth</vt:lpstr>
      <vt:lpstr>Une journée au Sénat</vt:lpstr>
      <vt:lpstr>Echange avec les 5e et 6e de l’Athénée Royal de Termonde</vt:lpstr>
      <vt:lpstr>Présentation PowerPoint</vt:lpstr>
      <vt:lpstr>Parce que les langues, c’est essentiel…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langues modernes à L’ARW</dc:title>
  <dc:creator>Emilie</dc:creator>
  <cp:lastModifiedBy>Marie-Françoise</cp:lastModifiedBy>
  <cp:revision>33</cp:revision>
  <dcterms:created xsi:type="dcterms:W3CDTF">2015-02-26T12:04:26Z</dcterms:created>
  <dcterms:modified xsi:type="dcterms:W3CDTF">2021-04-01T08:04:57Z</dcterms:modified>
</cp:coreProperties>
</file>